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130" r:id="rId2"/>
    <p:sldId id="4131" r:id="rId3"/>
    <p:sldId id="4132" r:id="rId4"/>
    <p:sldId id="4133" r:id="rId5"/>
    <p:sldId id="4134" r:id="rId6"/>
    <p:sldId id="4143" r:id="rId7"/>
    <p:sldId id="4135" r:id="rId8"/>
    <p:sldId id="4137" r:id="rId9"/>
    <p:sldId id="4140" r:id="rId10"/>
    <p:sldId id="4141" r:id="rId11"/>
    <p:sldId id="4142" r:id="rId12"/>
    <p:sldId id="4144" r:id="rId13"/>
    <p:sldId id="4145" r:id="rId14"/>
    <p:sldId id="4146" r:id="rId15"/>
    <p:sldId id="4147" r:id="rId16"/>
    <p:sldId id="4138" r:id="rId17"/>
    <p:sldId id="4139" r:id="rId18"/>
    <p:sldId id="4148" r:id="rId19"/>
  </p:sldIdLst>
  <p:sldSz cx="12192000" cy="6858000"/>
  <p:notesSz cx="6858000" cy="9144000"/>
  <p:embeddedFontLst>
    <p:embeddedFont>
      <p:font typeface="CoFo Sans" panose="020B0604020202020204" charset="-52"/>
      <p:regular r:id="rId22"/>
      <p:bold r:id="rId23"/>
      <p:boldItalic r:id="rId24"/>
    </p:embeddedFont>
    <p:embeddedFont>
      <p:font typeface="CoFo Sans Medium" panose="020B0604020202020204" charset="-52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FFFFFF"/>
    <a:srgbClr val="000000"/>
    <a:srgbClr val="007DFF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3" d="100"/>
          <a:sy n="83" d="100"/>
        </p:scale>
        <p:origin x="80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585643" cy="4396105"/>
          </a:xfrm>
        </p:spPr>
        <p:txBody>
          <a:bodyPr>
            <a:noAutofit/>
          </a:bodyPr>
          <a:lstStyle/>
          <a:p>
            <a:r>
              <a:rPr lang="ru-RU" sz="6000" b="0" i="0" u="none" strike="noStrike" dirty="0">
                <a:solidFill>
                  <a:schemeClr val="tx1"/>
                </a:solidFill>
                <a:effectLst/>
                <a:latin typeface="+mj-lt"/>
              </a:rPr>
              <a:t>Модель склонности клиента к приобретению </a:t>
            </a:r>
            <a:r>
              <a:rPr lang="ru-RU" sz="6000" b="0" i="0" u="none" strike="noStrike" dirty="0" err="1">
                <a:solidFill>
                  <a:schemeClr val="tx1"/>
                </a:solidFill>
                <a:effectLst/>
                <a:latin typeface="+mj-lt"/>
              </a:rPr>
              <a:t>машиноместа</a:t>
            </a:r>
            <a:endParaRPr lang="ru-RU" altLang="en-US" sz="6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443230" y="4837430"/>
            <a:ext cx="6516370" cy="1301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000" dirty="0">
                <a:latin typeface="+mn-lt"/>
                <a:cs typeface="Times New Roman" panose="02020603050405020304" charset="0"/>
              </a:rPr>
              <a:t>На базе ГБПОУ МО "Физтех-колледж"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1B2B2-050E-4112-9C9A-85EE6C75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Второй вариант (</a:t>
            </a:r>
            <a:r>
              <a:rPr lang="en-US" sz="4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Random Forest</a:t>
            </a:r>
            <a:r>
              <a:rPr lang="ru-RU" sz="4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 </a:t>
            </a:r>
            <a:br>
              <a:rPr lang="en-US" sz="4000" b="0" dirty="0">
                <a:solidFill>
                  <a:srgbClr val="EEFFFF"/>
                </a:solidFill>
                <a:effectLst/>
                <a:latin typeface="+mj-lt"/>
              </a:rPr>
            </a:br>
            <a:endParaRPr lang="ru-RU" sz="40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47AFA3-5079-406E-9B99-FC762B12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04" y="1128345"/>
            <a:ext cx="6391996" cy="5272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8C9C1B-C7B1-443D-F7D7-684D7167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5420633"/>
            <a:ext cx="2143559" cy="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EEF82-2F3E-4C27-BF67-4DEBCCA1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Третий вариант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(Random Forest)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2D060-6BC8-40FB-B5B4-FBA11792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1" y="1098262"/>
            <a:ext cx="6646700" cy="53337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C2D13B-731A-FE05-98C4-B631EEB6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06" y="5430982"/>
            <a:ext cx="2181225" cy="3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91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F463C-50D9-4CFD-A6C5-97356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Уравнивание данных в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test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9ECCD1-F5E4-4D55-A002-F569C21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2" y="1263480"/>
            <a:ext cx="7216256" cy="51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8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73C03-42EF-4AA6-A8BE-EECE4B0A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Работа модели с 50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/50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64B75-D490-4EFE-A5F4-D8987217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51" y="1109172"/>
            <a:ext cx="6761450" cy="5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28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92AF3-D402-4231-8A20-97397F8E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Балансировка классов (</a:t>
            </a:r>
            <a:r>
              <a:rPr lang="en-US" sz="4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imblearn</a:t>
            </a:r>
            <a:r>
              <a:rPr lang="ru-RU" sz="4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2960E9-65D6-4779-B8B0-782BC6D4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4" y="1231740"/>
            <a:ext cx="4374542" cy="46274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F03845-086E-4937-9BDF-6ECED502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91" y="1231740"/>
            <a:ext cx="4552406" cy="46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80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83606-5317-4164-A2BB-7E9EEF03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Результат ухудшения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AA706C-3FF0-49E6-88A5-A44CFB90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8" y="1195384"/>
            <a:ext cx="6696364" cy="52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070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2B50BC-80B7-46FE-A627-0236FFE4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3A27ED-12EE-4B6D-96B6-A446D35CA873}"/>
              </a:ext>
            </a:extLst>
          </p:cNvPr>
          <p:cNvSpPr/>
          <p:nvPr/>
        </p:nvSpPr>
        <p:spPr>
          <a:xfrm>
            <a:off x="6410036" y="2669201"/>
            <a:ext cx="5335278" cy="6477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en-US" sz="4000" dirty="0">
                <a:solidFill>
                  <a:schemeClr val="tx1"/>
                </a:solidFill>
                <a:latin typeface="+mj-lt"/>
                <a:cs typeface="Times New Roman" panose="02020603050405020304" charset="0"/>
              </a:rPr>
              <a:t>Сравнение моделей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7505661" y="2400020"/>
            <a:ext cx="4109066" cy="1833762"/>
          </a:xfrm>
        </p:spPr>
        <p:txBody>
          <a:bodyPr/>
          <a:lstStyle/>
          <a:p>
            <a:r>
              <a:rPr lang="ru-RU" altLang="en-US" sz="3000" dirty="0">
                <a:solidFill>
                  <a:schemeClr val="tx1"/>
                </a:solidFill>
              </a:rPr>
              <a:t>Из</a:t>
            </a:r>
            <a:r>
              <a:rPr lang="en-US" altLang="en-US" sz="3000" dirty="0">
                <a:solidFill>
                  <a:schemeClr val="tx1"/>
                </a:solidFill>
              </a:rPr>
              <a:t> </a:t>
            </a:r>
            <a:r>
              <a:rPr lang="ru-RU" altLang="en-US" sz="3000" dirty="0">
                <a:solidFill>
                  <a:schemeClr val="tx1"/>
                </a:solidFill>
              </a:rPr>
              <a:t>шести моделей, наивысший результат оказался у конечной модели </a:t>
            </a:r>
            <a:r>
              <a:rPr lang="en-US" altLang="en-US" sz="3000" dirty="0" err="1">
                <a:solidFill>
                  <a:schemeClr val="tx1"/>
                </a:solidFill>
              </a:rPr>
              <a:t>XGBoost</a:t>
            </a:r>
            <a:endParaRPr lang="ru-RU" altLang="en-US" sz="3000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A49739-6E87-4DDE-A617-3E7DB7B8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68" y="5995724"/>
            <a:ext cx="2191204" cy="7272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FE700A-E858-8EF2-2196-3E3F8F1D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9" y="1206499"/>
            <a:ext cx="6732569" cy="521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5F4811-BEA2-34E6-37A4-FFFA6637AA94}"/>
              </a:ext>
            </a:extLst>
          </p:cNvPr>
          <p:cNvSpPr txBox="1"/>
          <p:nvPr/>
        </p:nvSpPr>
        <p:spPr>
          <a:xfrm>
            <a:off x="3979535" y="1557960"/>
            <a:ext cx="629920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XGBoost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1CE6-142E-E6A5-99C5-0F2CB0BE609B}"/>
              </a:ext>
            </a:extLst>
          </p:cNvPr>
          <p:cNvSpPr txBox="1"/>
          <p:nvPr/>
        </p:nvSpPr>
        <p:spPr>
          <a:xfrm>
            <a:off x="1912860" y="1833698"/>
            <a:ext cx="978122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000" dirty="0">
                <a:solidFill>
                  <a:srgbClr val="000000"/>
                </a:solidFill>
                <a:sym typeface="CoFo Sans" panose="020B0503030202060203"/>
              </a:rPr>
              <a:t>Random Forest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7C66F-EF40-4A7F-BD4D-D53EF5E6D3AE}"/>
              </a:ext>
            </a:extLst>
          </p:cNvPr>
          <p:cNvSpPr txBox="1"/>
          <p:nvPr/>
        </p:nvSpPr>
        <p:spPr>
          <a:xfrm>
            <a:off x="2842661" y="1684275"/>
            <a:ext cx="978122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000" dirty="0">
                <a:solidFill>
                  <a:srgbClr val="000000"/>
                </a:solidFill>
                <a:sym typeface="CoFo Sans" panose="020B0503030202060203"/>
              </a:rPr>
              <a:t>Random Forest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9B498-491E-900B-8D24-836D058EBC8C}"/>
              </a:ext>
            </a:extLst>
          </p:cNvPr>
          <p:cNvSpPr txBox="1"/>
          <p:nvPr/>
        </p:nvSpPr>
        <p:spPr>
          <a:xfrm>
            <a:off x="1152353" y="2108294"/>
            <a:ext cx="629920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XGBoost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CFBDC5-38FE-24F4-D50C-5E93C5222783}"/>
              </a:ext>
            </a:extLst>
          </p:cNvPr>
          <p:cNvSpPr txBox="1"/>
          <p:nvPr/>
        </p:nvSpPr>
        <p:spPr>
          <a:xfrm>
            <a:off x="5905317" y="1377859"/>
            <a:ext cx="629920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XGBoost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8E46E-7FD1-8624-2306-27F376288C1C}"/>
              </a:ext>
            </a:extLst>
          </p:cNvPr>
          <p:cNvSpPr txBox="1"/>
          <p:nvPr/>
        </p:nvSpPr>
        <p:spPr>
          <a:xfrm>
            <a:off x="4963152" y="1672154"/>
            <a:ext cx="629920" cy="3744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XGBoost</a:t>
            </a:r>
            <a:endParaRPr kumimoji="0" lang="en-PH" sz="1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658825" y="1428564"/>
            <a:ext cx="4966120" cy="3078781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1248212" y="1714890"/>
            <a:ext cx="3760435" cy="2219799"/>
          </a:xfrm>
        </p:spPr>
        <p:txBody>
          <a:bodyPr/>
          <a:lstStyle/>
          <a:p>
            <a:r>
              <a:rPr lang="ru-RU" altLang="en-US" sz="3000" dirty="0">
                <a:solidFill>
                  <a:schemeClr val="tx1"/>
                </a:solidFill>
                <a:cs typeface="Times New Roman" panose="02020603050405020304" pitchFamily="18" charset="0"/>
              </a:rPr>
              <a:t>Наиболее лучшие результаты показала нам модель </a:t>
            </a:r>
            <a:r>
              <a:rPr lang="en-US" altLang="en-US" sz="3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XGBoost</a:t>
            </a:r>
            <a:r>
              <a:rPr lang="ru-RU" altLang="en-US" sz="3000" dirty="0">
                <a:solidFill>
                  <a:schemeClr val="tx1"/>
                </a:solidFill>
                <a:cs typeface="Times New Roman" panose="02020603050405020304" pitchFamily="18" charset="0"/>
              </a:rPr>
              <a:t> из одноимённой библиотеки.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1D2244-C9F6-42DF-A859-9144F808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91" y="664153"/>
            <a:ext cx="6179127" cy="52655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C03F58-6D88-D502-07D5-E1539CBC113D}"/>
              </a:ext>
            </a:extLst>
          </p:cNvPr>
          <p:cNvSpPr txBox="1"/>
          <p:nvPr/>
        </p:nvSpPr>
        <p:spPr>
          <a:xfrm>
            <a:off x="6344912" y="3004887"/>
            <a:ext cx="4803333" cy="5098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PH" b="0" i="0" u="sng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https://github.com/Sr123Saha/2_Intensiv_2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63C13A-21D3-765C-F7FE-F2914B60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9" y="1472616"/>
            <a:ext cx="3837987" cy="408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BD15C-B3BD-C369-A3FA-CED1F2DA12CE}"/>
              </a:ext>
            </a:extLst>
          </p:cNvPr>
          <p:cNvSpPr txBox="1"/>
          <p:nvPr/>
        </p:nvSpPr>
        <p:spPr>
          <a:xfrm>
            <a:off x="1400537" y="689627"/>
            <a:ext cx="4050719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dirty="0">
                <a:solidFill>
                  <a:schemeClr val="bg1"/>
                </a:solidFill>
                <a:sym typeface="CoFo Sans" panose="020B0503030202060203"/>
              </a:rPr>
              <a:t>Работа на нашем </a:t>
            </a:r>
            <a:r>
              <a:rPr lang="en-US" sz="2400" dirty="0">
                <a:solidFill>
                  <a:schemeClr val="bg1"/>
                </a:solidFill>
                <a:sym typeface="CoFo Sans" panose="020B0503030202060203"/>
              </a:rPr>
              <a:t>GitHub</a:t>
            </a:r>
            <a:endParaRPr kumimoji="0" lang="en-PH" sz="2400" b="0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33387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b="1" dirty="0">
                <a:latin typeface="+mj-lt"/>
                <a:cs typeface="Times New Roman" panose="02020603050405020304" charset="0"/>
              </a:rPr>
              <a:t>Над проектом работали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408620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Подъячев</a:t>
            </a:r>
            <a:r>
              <a:rPr kumimoji="0" lang="ru-RU" altLang="ru-RU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80" y="1968907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Александр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Серый</a:t>
            </a: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409883"/>
            <a:ext cx="3694430" cy="870083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Долич</a:t>
            </a:r>
            <a:endParaRPr kumimoji="0" lang="ru-RU" altLang="ru-RU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  <a:cs typeface="Times New Roman" panose="02020603050405020304" charset="0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завершение 9"/>
          <p:cNvSpPr/>
          <p:nvPr/>
        </p:nvSpPr>
        <p:spPr>
          <a:xfrm>
            <a:off x="480060" y="504158"/>
            <a:ext cx="4201484" cy="505997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Блок-схема: завершение 8"/>
          <p:cNvSpPr/>
          <p:nvPr/>
        </p:nvSpPr>
        <p:spPr>
          <a:xfrm>
            <a:off x="6388100" y="504158"/>
            <a:ext cx="4201484" cy="505997"/>
          </a:xfrm>
          <a:prstGeom prst="flowChartTerminator">
            <a:avLst/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793501" y="555734"/>
            <a:ext cx="5112000" cy="2520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+mj-lt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1068705"/>
          </a:xfrm>
        </p:spPr>
        <p:txBody>
          <a:bodyPr/>
          <a:lstStyle/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1</a:t>
            </a:r>
            <a:r>
              <a:rPr lang="ru-RU" altLang="en-US" sz="2400" dirty="0">
                <a:cs typeface="Times New Roman" panose="02020603050405020304" charset="0"/>
              </a:rPr>
              <a:t>. Что мы проделали</a:t>
            </a: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2.</a:t>
            </a:r>
            <a:r>
              <a:rPr lang="ru-RU" altLang="en-US" sz="2400" dirty="0">
                <a:cs typeface="Times New Roman" panose="02020603050405020304" charset="0"/>
              </a:rPr>
              <a:t> Как мы решали поставленную задачу</a:t>
            </a: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3.</a:t>
            </a:r>
            <a:r>
              <a:rPr lang="ru-RU" altLang="en-US" sz="2400" dirty="0">
                <a:cs typeface="Times New Roman" panose="02020603050405020304" charset="0"/>
              </a:rPr>
              <a:t> Конечный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599940" y="555734"/>
            <a:ext cx="5112000" cy="327422"/>
          </a:xfrm>
        </p:spPr>
        <p:txBody>
          <a:bodyPr/>
          <a:lstStyle/>
          <a:p>
            <a:r>
              <a:rPr lang="ru-RU" altLang="en-US" sz="2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4"/>
          </p:nvPr>
        </p:nvSpPr>
        <p:spPr>
          <a:xfrm>
            <a:off x="6530975" y="1306830"/>
            <a:ext cx="5111750" cy="2670810"/>
          </a:xfrm>
        </p:spPr>
        <p:txBody>
          <a:bodyPr/>
          <a:lstStyle/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1.</a:t>
            </a:r>
            <a:r>
              <a:rPr lang="ru-RU" altLang="en-US" sz="2400" dirty="0">
                <a:cs typeface="Times New Roman" panose="02020603050405020304" charset="0"/>
              </a:rPr>
              <a:t> Получение технического задания</a:t>
            </a: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2.</a:t>
            </a:r>
            <a:r>
              <a:rPr lang="ru-RU" altLang="en-US" sz="2400" dirty="0">
                <a:cs typeface="Times New Roman" panose="02020603050405020304" charset="0"/>
              </a:rPr>
              <a:t> Разбор ТЗ и определение направления задач</a:t>
            </a: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3. </a:t>
            </a:r>
            <a:r>
              <a:rPr lang="ru-RU" altLang="en-US" sz="2400" dirty="0">
                <a:solidFill>
                  <a:schemeClr val="accent6"/>
                </a:solidFill>
                <a:cs typeface="Times New Roman" panose="02020603050405020304" charset="0"/>
              </a:rPr>
              <a:t>Индивидуальный подход</a:t>
            </a:r>
            <a:endParaRPr lang="ru-RU" altLang="en-US" sz="2400" dirty="0"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4.</a:t>
            </a:r>
            <a:r>
              <a:rPr lang="ru-RU" altLang="en-US" sz="2400" dirty="0">
                <a:cs typeface="Times New Roman" panose="02020603050405020304" charset="0"/>
              </a:rPr>
              <a:t> Индивидуальный </a:t>
            </a:r>
            <a:r>
              <a:rPr lang="ru-RU" altLang="en-US" sz="2400" dirty="0" err="1">
                <a:cs typeface="Times New Roman" panose="02020603050405020304" charset="0"/>
              </a:rPr>
              <a:t>бейзлайн</a:t>
            </a:r>
            <a:endParaRPr lang="ru-RU" altLang="en-US" sz="2400" dirty="0"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5. </a:t>
            </a:r>
            <a:r>
              <a:rPr lang="ru-RU" altLang="en-US" sz="2400" dirty="0">
                <a:solidFill>
                  <a:schemeClr val="accent6"/>
                </a:solidFill>
                <a:cs typeface="Times New Roman" panose="02020603050405020304" charset="0"/>
              </a:rPr>
              <a:t>Разбор индивидуальных решений</a:t>
            </a:r>
            <a:endParaRPr lang="ru-RU" altLang="en-US" sz="2400" dirty="0">
              <a:solidFill>
                <a:schemeClr val="bg1"/>
              </a:solidFill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6. </a:t>
            </a:r>
            <a:r>
              <a:rPr lang="ru-RU" altLang="en-US" sz="2400" dirty="0">
                <a:solidFill>
                  <a:schemeClr val="accent6"/>
                </a:solidFill>
                <a:cs typeface="Times New Roman" panose="02020603050405020304" charset="0"/>
              </a:rPr>
              <a:t>Совместная работа и разработка общего решения</a:t>
            </a: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7. </a:t>
            </a:r>
            <a:r>
              <a:rPr lang="ru-RU" altLang="en-US" sz="2400" dirty="0">
                <a:solidFill>
                  <a:schemeClr val="accent6"/>
                </a:solidFill>
                <a:cs typeface="Times New Roman" panose="02020603050405020304" charset="0"/>
              </a:rPr>
              <a:t>Выбор лучшей модели</a:t>
            </a:r>
            <a:endParaRPr lang="ru-RU" altLang="en-US" sz="2400" dirty="0">
              <a:solidFill>
                <a:schemeClr val="bg1"/>
              </a:solidFill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bg1"/>
                </a:solidFill>
                <a:cs typeface="Times New Roman" panose="02020603050405020304" charset="0"/>
              </a:rPr>
              <a:t>8. </a:t>
            </a:r>
            <a:r>
              <a:rPr lang="ru-RU" altLang="en-US" sz="2400" dirty="0">
                <a:solidFill>
                  <a:schemeClr val="accent6"/>
                </a:solidFill>
                <a:cs typeface="Times New Roman" panose="02020603050405020304" charset="0"/>
              </a:rPr>
              <a:t>Программное решение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470740" y="1457600"/>
            <a:ext cx="11231807" cy="316035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60931" y="366554"/>
            <a:ext cx="4806996" cy="647700"/>
          </a:xfrm>
        </p:spPr>
        <p:txBody>
          <a:bodyPr>
            <a:noAutofit/>
          </a:bodyPr>
          <a:lstStyle/>
          <a:p>
            <a:r>
              <a:rPr lang="ru-RU" altLang="en-US" sz="40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591127" y="1377935"/>
            <a:ext cx="11305309" cy="3461919"/>
          </a:xfrm>
        </p:spPr>
        <p:txBody>
          <a:bodyPr/>
          <a:lstStyle/>
          <a:p>
            <a:endParaRPr lang="ru-RU" altLang="en-US" sz="2400" dirty="0">
              <a:solidFill>
                <a:schemeClr val="tx1"/>
              </a:solidFill>
              <a:latin typeface="+mn-lt"/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Цель</a:t>
            </a:r>
            <a:r>
              <a:rPr lang="en-US" altLang="en-US" sz="2400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: </a:t>
            </a:r>
            <a:r>
              <a:rPr lang="ru-RU" altLang="en-US" sz="2400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выделить только целевую аудиторию для рассылок </a:t>
            </a:r>
          </a:p>
          <a:p>
            <a:endParaRPr lang="ru-RU" altLang="en-US" sz="2400" dirty="0">
              <a:solidFill>
                <a:schemeClr val="tx1"/>
              </a:solidFill>
              <a:latin typeface="+mn-lt"/>
              <a:cs typeface="Times New Roman" panose="02020603050405020304" charset="0"/>
            </a:endParaRPr>
          </a:p>
          <a:p>
            <a:endParaRPr lang="ru-RU" altLang="en-US" sz="2400" dirty="0">
              <a:solidFill>
                <a:schemeClr val="tx1"/>
              </a:solidFill>
              <a:latin typeface="+mn-lt"/>
              <a:cs typeface="Times New Roman" panose="02020603050405020304" charset="0"/>
            </a:endParaRPr>
          </a:p>
          <a:p>
            <a:r>
              <a:rPr lang="ru-RU" altLang="en-US" sz="2400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В приложении есть входные данные, представляющие собой наборы признаков па первое число каждого месяца за 1,5 года.</a:t>
            </a:r>
          </a:p>
          <a:p>
            <a:r>
              <a:rPr lang="ru-RU" altLang="en-US" sz="2400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</a:p>
          <a:p>
            <a:endParaRPr lang="ru-RU" altLang="en-US" sz="2400" dirty="0">
              <a:latin typeface="+mn-lt"/>
              <a:cs typeface="Times New Roman" panose="02020603050405020304" charset="0"/>
            </a:endParaRPr>
          </a:p>
          <a:p>
            <a:endParaRPr lang="ru-RU" altLang="en-US" sz="2400" dirty="0">
              <a:latin typeface="+mn-lt"/>
              <a:cs typeface="Times New Roman" panose="02020603050405020304" charset="0"/>
            </a:endParaRPr>
          </a:p>
          <a:p>
            <a:endParaRPr lang="ru-RU" altLang="en-US" sz="2400" dirty="0">
              <a:latin typeface="+mn-lt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en-US" sz="4000" dirty="0">
                <a:latin typeface="+mj-lt"/>
                <a:cs typeface="Times New Roman" panose="02020603050405020304" charset="0"/>
              </a:rPr>
              <a:t>Этапы работы над проектом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en-US" sz="2400" dirty="0">
                <a:cs typeface="Times New Roman" panose="02020603050405020304" charset="0"/>
              </a:rPr>
              <a:t>Использование выданных источников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altLang="en-US" sz="2400" dirty="0"/>
              <a:t>Разработка решения</a:t>
            </a:r>
          </a:p>
          <a:p>
            <a:endParaRPr lang="ru-RU" altLang="en-US" sz="2400" b="1" dirty="0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altLang="en-US" sz="2400" dirty="0"/>
              <a:t>Предобработка данных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altLang="en-US" sz="2400" dirty="0"/>
              <a:t>Выбор оптимальной модели</a:t>
            </a:r>
          </a:p>
          <a:p>
            <a:endParaRPr lang="ru-RU" altLang="en-US" sz="2400" dirty="0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altLang="en-US" sz="2300" dirty="0"/>
              <a:t>Индивидуальная</a:t>
            </a:r>
          </a:p>
          <a:p>
            <a:r>
              <a:rPr lang="ru-RU" altLang="en-US" sz="2300" dirty="0"/>
              <a:t>работа</a:t>
            </a:r>
          </a:p>
        </p:txBody>
      </p:sp>
      <p:sp>
        <p:nvSpPr>
          <p:cNvPr id="9" name="Замещающий 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altLang="en-US" sz="2400" dirty="0"/>
              <a:t>Обучение и настройка</a:t>
            </a:r>
          </a:p>
        </p:txBody>
      </p:sp>
      <p:sp>
        <p:nvSpPr>
          <p:cNvPr id="10" name="Замещающий текст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altLang="en-US" sz="2400" dirty="0"/>
              <a:t>Совместная работа</a:t>
            </a:r>
          </a:p>
          <a:p>
            <a:endParaRPr lang="ru-RU" altLang="en-US" sz="2400" dirty="0"/>
          </a:p>
        </p:txBody>
      </p:sp>
      <p:sp>
        <p:nvSpPr>
          <p:cNvPr id="11" name="Замещающий 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altLang="en-US" sz="2400" dirty="0"/>
              <a:t>Итоговый результат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321253"/>
            <a:ext cx="11302400" cy="647700"/>
          </a:xfrm>
        </p:spPr>
        <p:txBody>
          <a:bodyPr>
            <a:no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Наши данные для основной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67C202-0E22-4F37-9DD7-F9FC4E0D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47424"/>
            <a:ext cx="4634645" cy="481521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E625BA-8E8A-4850-A38A-D8A56E1C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81" y="1042884"/>
            <a:ext cx="6208847" cy="48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321735" y="1081658"/>
            <a:ext cx="5644581" cy="3111651"/>
          </a:xfrm>
          <a:prstGeom prst="roundRect">
            <a:avLst/>
          </a:prstGeom>
          <a:solidFill>
            <a:schemeClr val="tx2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575923" y="1369304"/>
            <a:ext cx="5117732" cy="2141105"/>
          </a:xfrm>
        </p:spPr>
        <p:txBody>
          <a:bodyPr/>
          <a:lstStyle/>
          <a:p>
            <a:r>
              <a:rPr lang="ru-RU" altLang="en-US" sz="3000" dirty="0">
                <a:solidFill>
                  <a:schemeClr val="tx1"/>
                </a:solidFill>
                <a:cs typeface="Times New Roman" panose="02020603050405020304" charset="0"/>
              </a:rPr>
              <a:t>В ходе работы, было принято решение первым этапом обработать данные</a:t>
            </a:r>
            <a:r>
              <a:rPr lang="en-US" altLang="en-US" sz="3000" dirty="0">
                <a:solidFill>
                  <a:schemeClr val="tx1"/>
                </a:solidFill>
                <a:cs typeface="Times New Roman" panose="02020603050405020304" charset="0"/>
              </a:rPr>
              <a:t>,</a:t>
            </a:r>
            <a:endParaRPr lang="ru-RU" altLang="en-US" sz="3000" dirty="0">
              <a:solidFill>
                <a:schemeClr val="tx1"/>
              </a:solidFill>
              <a:cs typeface="Times New Roman" panose="02020603050405020304" charset="0"/>
            </a:endParaRPr>
          </a:p>
          <a:p>
            <a:r>
              <a:rPr lang="ru-RU" altLang="ru-RU" sz="3000" dirty="0">
                <a:solidFill>
                  <a:schemeClr val="tx1"/>
                </a:solidFill>
                <a:cs typeface="Times New Roman" panose="02020603050405020304" charset="0"/>
              </a:rPr>
              <a:t>далее мы приступили к поиску оптимальной модели</a:t>
            </a:r>
            <a:endParaRPr lang="en-US" altLang="ru-RU" sz="3000" dirty="0">
              <a:solidFill>
                <a:schemeClr val="tx1"/>
              </a:solidFill>
              <a:cs typeface="Times New Roman" panose="020206030504050203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B54A6A-99C0-B1B9-892A-70725CE0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85" y="769107"/>
            <a:ext cx="5548794" cy="4246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789381" y="2189279"/>
            <a:ext cx="6613237" cy="159425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4819" y="2662556"/>
            <a:ext cx="11302400" cy="647700"/>
          </a:xfrm>
        </p:spPr>
        <p:txBody>
          <a:bodyPr>
            <a:normAutofit/>
          </a:bodyPr>
          <a:lstStyle/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Наши варианты решения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Первый вариант (</a:t>
            </a:r>
            <a:r>
              <a:rPr lang="en-US" sz="4000" dirty="0" err="1">
                <a:latin typeface="+mj-lt"/>
                <a:cs typeface="Times New Roman" panose="02020603050405020304" pitchFamily="18" charset="0"/>
              </a:rPr>
              <a:t>XGBoost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)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E89DAD-BDAE-CA77-E89C-66DA1B62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9" y="1077332"/>
            <a:ext cx="6699683" cy="53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270</Words>
  <Application>Microsoft Office PowerPoint</Application>
  <PresentationFormat>Широкоэкранный</PresentationFormat>
  <Paragraphs>62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Times New Roman</vt:lpstr>
      <vt:lpstr>CoFo Sans</vt:lpstr>
      <vt:lpstr>CoFo Sans Medium</vt:lpstr>
      <vt:lpstr>Arial</vt:lpstr>
      <vt:lpstr>Calibri</vt:lpstr>
      <vt:lpstr>Тема1</vt:lpstr>
      <vt:lpstr>Модель склонности клиента к приобретению машиноместа</vt:lpstr>
      <vt:lpstr>Над проектом работали</vt:lpstr>
      <vt:lpstr>Презентация PowerPoint</vt:lpstr>
      <vt:lpstr>Постановка задачи</vt:lpstr>
      <vt:lpstr>Этапы работы над проектом</vt:lpstr>
      <vt:lpstr>Наши данные для основной модели</vt:lpstr>
      <vt:lpstr>Презентация PowerPoint</vt:lpstr>
      <vt:lpstr>Наши варианты решения</vt:lpstr>
      <vt:lpstr>Первый вариант (XGBoost)</vt:lpstr>
      <vt:lpstr>Второй вариант (Random Forest)  </vt:lpstr>
      <vt:lpstr>Третий вариант (Random Forest)</vt:lpstr>
      <vt:lpstr>Уравнивание данных в test</vt:lpstr>
      <vt:lpstr>Работа модели с 50/50</vt:lpstr>
      <vt:lpstr>Балансировка классов (imblearn)</vt:lpstr>
      <vt:lpstr>Результат ухудшения модели</vt:lpstr>
      <vt:lpstr>Сравнение моделей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973</cp:revision>
  <dcterms:created xsi:type="dcterms:W3CDTF">2022-08-25T11:16:00Z</dcterms:created>
  <dcterms:modified xsi:type="dcterms:W3CDTF">2024-12-17T08:01:38Z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